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1263" cy="10693400"/>
  <p:notesSz cx="6888163" cy="100187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3" userDrawn="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E60"/>
    <a:srgbClr val="3AE663"/>
    <a:srgbClr val="2AE6B5"/>
    <a:srgbClr val="E37F2D"/>
    <a:srgbClr val="E1CC2F"/>
    <a:srgbClr val="F48D7C"/>
    <a:srgbClr val="BE4D4A"/>
    <a:srgbClr val="6F86E7"/>
    <a:srgbClr val="9ED561"/>
    <a:srgbClr val="F59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howGuides="1">
      <p:cViewPr varScale="1">
        <p:scale>
          <a:sx n="70" d="100"/>
          <a:sy n="70" d="100"/>
        </p:scale>
        <p:origin x="2916" y="66"/>
      </p:cViewPr>
      <p:guideLst>
        <p:guide orient="horz" pos="3323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5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2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37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3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52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78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78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7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7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83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2211-4E42-49E3-B075-3ECF1222EB6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02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3.jpeg"/><Relationship Id="rId3" Type="http://schemas.openxmlformats.org/officeDocument/2006/relationships/image" Target="file:///C:\Users\life\Downloads\1192393.jpg" TargetMode="External"/><Relationship Id="rId21" Type="http://schemas.openxmlformats.org/officeDocument/2006/relationships/image" Target="file:///C:\Users\life\Downloads\25671777.jpg" TargetMode="External"/><Relationship Id="rId7" Type="http://schemas.openxmlformats.org/officeDocument/2006/relationships/image" Target="../media/image5.jpeg"/><Relationship Id="rId12" Type="http://schemas.openxmlformats.org/officeDocument/2006/relationships/image" Target="file:///C:\Users\life\Downloads\25789161.jpg" TargetMode="External"/><Relationship Id="rId17" Type="http://schemas.openxmlformats.org/officeDocument/2006/relationships/image" Target="../media/image12.jpeg"/><Relationship Id="rId2" Type="http://schemas.openxmlformats.org/officeDocument/2006/relationships/image" Target="../media/image1.jpeg"/><Relationship Id="rId16" Type="http://schemas.openxmlformats.org/officeDocument/2006/relationships/image" Target="file:///C:\Users\life\Downloads\861860%20(1).jpg" TargetMode="Externa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image" Target="file:///C:\Users\life\Downloads\1200881.jpg" TargetMode="External"/><Relationship Id="rId4" Type="http://schemas.openxmlformats.org/officeDocument/2006/relationships/image" Target="../media/image2.png"/><Relationship Id="rId9" Type="http://schemas.openxmlformats.org/officeDocument/2006/relationships/image" Target="file:///D:\DCIM\378___11\IMG_2493.JPG" TargetMode="External"/><Relationship Id="rId14" Type="http://schemas.openxmlformats.org/officeDocument/2006/relationships/image" Target="../media/image10.jpeg"/><Relationship Id="rId2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13">
            <a:extLst>
              <a:ext uri="{FF2B5EF4-FFF2-40B4-BE49-F238E27FC236}">
                <a16:creationId xmlns:a16="http://schemas.microsoft.com/office/drawing/2014/main" id="{836F7C64-9506-DE3D-3A35-22A11C542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0" t="72363" r="22206" b="12831"/>
          <a:stretch>
            <a:fillRect/>
          </a:stretch>
        </p:blipFill>
        <p:spPr bwMode="auto">
          <a:xfrm rot="1587046">
            <a:off x="6199740" y="8121911"/>
            <a:ext cx="1175953" cy="56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D7A0178-EDE9-5558-04C6-95D8254429DD}"/>
              </a:ext>
            </a:extLst>
          </p:cNvPr>
          <p:cNvSpPr/>
          <p:nvPr/>
        </p:nvSpPr>
        <p:spPr>
          <a:xfrm>
            <a:off x="184441" y="8801461"/>
            <a:ext cx="7193967" cy="1873831"/>
          </a:xfrm>
          <a:prstGeom prst="roundRect">
            <a:avLst/>
          </a:prstGeom>
          <a:noFill/>
          <a:ln>
            <a:solidFill>
              <a:srgbClr val="BC8E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fontAlgn="ctr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【</a:t>
            </a:r>
            <a:r>
              <a:rPr kumimoji="1" lang="ja-JP" altLang="ja-JP" sz="18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お問い合わせ先</a:t>
            </a:r>
            <a:r>
              <a:rPr kumimoji="1" lang="en-US" altLang="ja-JP" sz="18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】</a:t>
            </a:r>
            <a:endParaRPr lang="ja-JP" altLang="ja-JP" sz="18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6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老人保健施設ライフケアセンター名取</a:t>
            </a:r>
            <a:endParaRPr lang="ja-JP" altLang="ja-JP" sz="16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TEL</a:t>
            </a:r>
            <a:r>
              <a:rPr kumimoji="1" lang="en-US" altLang="ja-JP" sz="1800" b="1" i="0" u="none" strike="noStrike" kern="1200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kumimoji="1" lang="en-US" altLang="ja-JP" sz="2400" b="1" i="0" u="none" strike="noStrike" kern="1200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022-383-1020</a:t>
            </a:r>
            <a:endParaRPr lang="ja-JP" altLang="ja-JP" sz="24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6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kumimoji="1" lang="en-US" altLang="ja-JP" sz="16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981-1224 </a:t>
            </a:r>
            <a:r>
              <a:rPr kumimoji="1" lang="ja-JP" altLang="ja-JP" sz="16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名取市増田字柳田</a:t>
            </a:r>
            <a:r>
              <a:rPr kumimoji="1" lang="en-US" altLang="ja-JP" sz="16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endParaRPr lang="ja-JP" altLang="ja-JP" sz="16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3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http://www.natorichuo-clinic.jp/lifecare/</a:t>
            </a:r>
            <a:endParaRPr lang="ja-JP" altLang="ja-JP" sz="13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12815" y="-938"/>
            <a:ext cx="145950" cy="10892254"/>
          </a:xfrm>
          <a:prstGeom prst="rect">
            <a:avLst/>
          </a:prstGeom>
          <a:solidFill>
            <a:srgbClr val="BC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610C93-56C2-CD6F-2321-F99CC3C5135D}"/>
              </a:ext>
            </a:extLst>
          </p:cNvPr>
          <p:cNvSpPr/>
          <p:nvPr/>
        </p:nvSpPr>
        <p:spPr>
          <a:xfrm>
            <a:off x="1116335" y="810196"/>
            <a:ext cx="55446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28" descr="QR コード自動的に生成された説明">
            <a:extLst>
              <a:ext uri="{FF2B5EF4-FFF2-40B4-BE49-F238E27FC236}">
                <a16:creationId xmlns:a16="http://schemas.microsoft.com/office/drawing/2014/main" id="{F0AE79C4-08DE-2B8C-8F2F-B5E0546EC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38" y="9223092"/>
            <a:ext cx="1330409" cy="1332799"/>
          </a:xfrm>
          <a:prstGeom prst="rect">
            <a:avLst/>
          </a:prstGeom>
          <a:solidFill>
            <a:srgbClr val="FF33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27" descr="QR コード自動的に生成された説明">
            <a:extLst>
              <a:ext uri="{FF2B5EF4-FFF2-40B4-BE49-F238E27FC236}">
                <a16:creationId xmlns:a16="http://schemas.microsoft.com/office/drawing/2014/main" id="{2ABC87E0-3BC1-B622-F89E-DBEBDCA8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43" y="9303112"/>
            <a:ext cx="1144249" cy="115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757F21F-090C-C090-0FBD-F9251D54DBD5}"/>
              </a:ext>
            </a:extLst>
          </p:cNvPr>
          <p:cNvSpPr/>
          <p:nvPr/>
        </p:nvSpPr>
        <p:spPr>
          <a:xfrm>
            <a:off x="3666784" y="8923459"/>
            <a:ext cx="1620244" cy="379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23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施設ホームページ</a:t>
            </a:r>
          </a:p>
        </p:txBody>
      </p:sp>
      <p:pic>
        <p:nvPicPr>
          <p:cNvPr id="19" name="図 29" descr="テキスト自動的に生成された説明">
            <a:extLst>
              <a:ext uri="{FF2B5EF4-FFF2-40B4-BE49-F238E27FC236}">
                <a16:creationId xmlns:a16="http://schemas.microsoft.com/office/drawing/2014/main" id="{4B32D09E-78D4-63B2-0223-55A61007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13" y="8989820"/>
            <a:ext cx="113589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1DC2B23-5641-0C41-AF49-84E6E7AC0445}"/>
              </a:ext>
            </a:extLst>
          </p:cNvPr>
          <p:cNvSpPr/>
          <p:nvPr/>
        </p:nvSpPr>
        <p:spPr>
          <a:xfrm rot="519569">
            <a:off x="6746340" y="9100280"/>
            <a:ext cx="421653" cy="1166203"/>
          </a:xfrm>
          <a:prstGeom prst="wedgeRoundRectCallout">
            <a:avLst>
              <a:gd name="adj1" fmla="val -101032"/>
              <a:gd name="adj2" fmla="val -38988"/>
              <a:gd name="adj3" fmla="val 16667"/>
            </a:avLst>
          </a:prstGeom>
          <a:noFill/>
          <a:ln>
            <a:solidFill>
              <a:srgbClr val="BC8E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随</a:t>
            </a:r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更</a:t>
            </a:r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</a:t>
            </a:r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316A2B2-233A-EF97-3B52-650DF0834CE5}"/>
              </a:ext>
            </a:extLst>
          </p:cNvPr>
          <p:cNvSpPr/>
          <p:nvPr/>
        </p:nvSpPr>
        <p:spPr>
          <a:xfrm>
            <a:off x="3564757" y="2158600"/>
            <a:ext cx="4633290" cy="2666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・はらこ飯　</a:t>
            </a:r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・菜の花のゆず風味和え</a:t>
            </a:r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・漬物</a:t>
            </a:r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・すまし汁</a:t>
            </a:r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E22DE97-0A38-1D40-2933-607E3E19D1D5}"/>
              </a:ext>
            </a:extLst>
          </p:cNvPr>
          <p:cNvSpPr/>
          <p:nvPr/>
        </p:nvSpPr>
        <p:spPr>
          <a:xfrm>
            <a:off x="3600910" y="1956438"/>
            <a:ext cx="2093586" cy="259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はらこ飯</a:t>
            </a:r>
            <a:r>
              <a:rPr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F2CD64E-E164-CCAC-B3EF-5C304827C80E}"/>
              </a:ext>
            </a:extLst>
          </p:cNvPr>
          <p:cNvSpPr/>
          <p:nvPr/>
        </p:nvSpPr>
        <p:spPr>
          <a:xfrm>
            <a:off x="5382233" y="69834"/>
            <a:ext cx="2180678" cy="36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令和６年６月号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8C5BD50-B5C3-C798-FB33-AFDE0C3C54EE}"/>
              </a:ext>
            </a:extLst>
          </p:cNvPr>
          <p:cNvSpPr/>
          <p:nvPr/>
        </p:nvSpPr>
        <p:spPr>
          <a:xfrm rot="16200000">
            <a:off x="2961593" y="-2853371"/>
            <a:ext cx="1746299" cy="7453040"/>
          </a:xfrm>
          <a:prstGeom prst="rect">
            <a:avLst/>
          </a:prstGeom>
          <a:solidFill>
            <a:srgbClr val="BC8E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</a:rPr>
              <a:t>医療法人社団洞口会</a:t>
            </a:r>
            <a:endParaRPr lang="en-US" altLang="ja-JP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</a:rPr>
              <a:t>老人保健施設ライフケアセンター名取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1025" name="四角形: 角を丸くする 1024">
            <a:extLst>
              <a:ext uri="{FF2B5EF4-FFF2-40B4-BE49-F238E27FC236}">
                <a16:creationId xmlns:a16="http://schemas.microsoft.com/office/drawing/2014/main" id="{250A6A74-3C13-C516-9B89-9D07597281BE}"/>
              </a:ext>
            </a:extLst>
          </p:cNvPr>
          <p:cNvSpPr/>
          <p:nvPr/>
        </p:nvSpPr>
        <p:spPr>
          <a:xfrm>
            <a:off x="747946" y="1827642"/>
            <a:ext cx="2487460" cy="368951"/>
          </a:xfrm>
          <a:prstGeom prst="roundRect">
            <a:avLst/>
          </a:prstGeom>
          <a:solidFill>
            <a:srgbClr val="BC8E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１１月の行事食</a:t>
            </a:r>
          </a:p>
        </p:txBody>
      </p:sp>
      <p:sp>
        <p:nvSpPr>
          <p:cNvPr id="1041" name="四角形: 角を丸くする 1040">
            <a:extLst>
              <a:ext uri="{FF2B5EF4-FFF2-40B4-BE49-F238E27FC236}">
                <a16:creationId xmlns:a16="http://schemas.microsoft.com/office/drawing/2014/main" id="{BF357F7E-3612-3D2E-5B5F-6111E59B778B}"/>
              </a:ext>
            </a:extLst>
          </p:cNvPr>
          <p:cNvSpPr/>
          <p:nvPr/>
        </p:nvSpPr>
        <p:spPr>
          <a:xfrm>
            <a:off x="5072177" y="106991"/>
            <a:ext cx="2396995" cy="36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令和６年１１月号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A8A0C80-DBAE-6D46-3267-0BD748E0C477}"/>
              </a:ext>
            </a:extLst>
          </p:cNvPr>
          <p:cNvSpPr/>
          <p:nvPr/>
        </p:nvSpPr>
        <p:spPr>
          <a:xfrm>
            <a:off x="747946" y="5023164"/>
            <a:ext cx="2396354" cy="369045"/>
          </a:xfrm>
          <a:prstGeom prst="roundRect">
            <a:avLst/>
          </a:prstGeom>
          <a:solidFill>
            <a:srgbClr val="BC8E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BCP</a:t>
            </a:r>
            <a:r>
              <a:rPr lang="ja-JP" altLang="en-US" sz="2000" b="1" dirty="0">
                <a:solidFill>
                  <a:schemeClr val="bg1"/>
                </a:solidFill>
              </a:rPr>
              <a:t>研修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6E6BCB2-B1C9-F890-8BE7-5AE04AE797E0}"/>
              </a:ext>
            </a:extLst>
          </p:cNvPr>
          <p:cNvSpPr/>
          <p:nvPr/>
        </p:nvSpPr>
        <p:spPr>
          <a:xfrm>
            <a:off x="4336163" y="5013909"/>
            <a:ext cx="3108728" cy="368951"/>
          </a:xfrm>
          <a:prstGeom prst="roundRect">
            <a:avLst/>
          </a:prstGeom>
          <a:solidFill>
            <a:srgbClr val="BC8E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栄養士メモ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878BB5C-20C4-DCAC-25B8-9DF22E957FE5}"/>
              </a:ext>
            </a:extLst>
          </p:cNvPr>
          <p:cNvSpPr/>
          <p:nvPr/>
        </p:nvSpPr>
        <p:spPr>
          <a:xfrm>
            <a:off x="4082981" y="5519385"/>
            <a:ext cx="3350587" cy="3086722"/>
          </a:xfrm>
          <a:prstGeom prst="roundRect">
            <a:avLst/>
          </a:prstGeom>
          <a:noFill/>
          <a:ln>
            <a:solidFill>
              <a:srgbClr val="BC8E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鮭の旬である</a:t>
            </a:r>
            <a:r>
              <a:rPr lang="en-US" altLang="ja-JP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月頃が</a:t>
            </a:r>
            <a:endParaRPr lang="en-US" altLang="ja-JP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はらこ飯のシーズンです。</a:t>
            </a:r>
            <a:endParaRPr lang="en-US" altLang="ja-JP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鮭はタンパク質やビタミンが豊富な食材で、ダイエット食や健康食としても注目されている魚です。</a:t>
            </a:r>
            <a:endParaRPr lang="en-US" altLang="ja-JP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免疫を高めてくれる栄養を含んでいるので、朝に食べるのがオススメです！</a:t>
            </a:r>
            <a:endParaRPr lang="en-US" altLang="ja-JP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72098DE-F9BA-539C-AC1B-E5B79FAF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1538" r="7349" b="490"/>
          <a:stretch>
            <a:fillRect/>
          </a:stretch>
        </p:blipFill>
        <p:spPr bwMode="auto">
          <a:xfrm>
            <a:off x="391645" y="2175436"/>
            <a:ext cx="3155036" cy="280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B5116D4-9341-7C49-D3B5-851CD829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27711" r="3003" b="29182"/>
          <a:stretch>
            <a:fillRect/>
          </a:stretch>
        </p:blipFill>
        <p:spPr bwMode="auto">
          <a:xfrm>
            <a:off x="258664" y="7513034"/>
            <a:ext cx="3434480" cy="123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 descr="会議室にいる人たち&#10;&#10;中程度の精度で自動的に生成された説明">
            <a:extLst>
              <a:ext uri="{FF2B5EF4-FFF2-40B4-BE49-F238E27FC236}">
                <a16:creationId xmlns:a16="http://schemas.microsoft.com/office/drawing/2014/main" id="{01789022-7721-7A1F-DBAA-595EED977A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r="17933"/>
          <a:stretch/>
        </p:blipFill>
        <p:spPr>
          <a:xfrm>
            <a:off x="108222" y="5538269"/>
            <a:ext cx="1929899" cy="186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85E8B46-4959-934F-38EA-8411BC0CC9B9}"/>
              </a:ext>
            </a:extLst>
          </p:cNvPr>
          <p:cNvSpPr/>
          <p:nvPr/>
        </p:nvSpPr>
        <p:spPr>
          <a:xfrm>
            <a:off x="1946123" y="6457526"/>
            <a:ext cx="1850522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座学及び実践形式で訓練を行いました♪</a:t>
            </a:r>
            <a:endParaRPr lang="en-US" altLang="ja-JP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37" name="Picture 4">
            <a:extLst>
              <a:ext uri="{FF2B5EF4-FFF2-40B4-BE49-F238E27FC236}">
                <a16:creationId xmlns:a16="http://schemas.microsoft.com/office/drawing/2014/main" id="{61C60E61-EA77-8CD6-87D9-AB32836F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2" t="49716" r="31580" b="3493"/>
          <a:stretch>
            <a:fillRect/>
          </a:stretch>
        </p:blipFill>
        <p:spPr bwMode="auto">
          <a:xfrm rot="411080">
            <a:off x="2909793" y="5407273"/>
            <a:ext cx="895548" cy="79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5">
            <a:extLst>
              <a:ext uri="{FF2B5EF4-FFF2-40B4-BE49-F238E27FC236}">
                <a16:creationId xmlns:a16="http://schemas.microsoft.com/office/drawing/2014/main" id="{42AE8E08-1A1E-5E57-310B-EC24B436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57515" r="63742" b="16165"/>
          <a:stretch>
            <a:fillRect/>
          </a:stretch>
        </p:blipFill>
        <p:spPr bwMode="auto">
          <a:xfrm rot="3511853">
            <a:off x="3163846" y="6107643"/>
            <a:ext cx="471159" cy="7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7">
            <a:extLst>
              <a:ext uri="{FF2B5EF4-FFF2-40B4-BE49-F238E27FC236}">
                <a16:creationId xmlns:a16="http://schemas.microsoft.com/office/drawing/2014/main" id="{FEF13165-169B-9C27-3ABB-8FB7EDF8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2" cstate="print">
            <a:clrChange>
              <a:clrFrom>
                <a:srgbClr val="F9F939"/>
              </a:clrFrom>
              <a:clrTo>
                <a:srgbClr val="F9F93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8" t="2925" r="36842" b="73680"/>
          <a:stretch>
            <a:fillRect/>
          </a:stretch>
        </p:blipFill>
        <p:spPr bwMode="auto">
          <a:xfrm rot="21130074">
            <a:off x="2027615" y="5722459"/>
            <a:ext cx="800686" cy="7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">
            <a:extLst>
              <a:ext uri="{FF2B5EF4-FFF2-40B4-BE49-F238E27FC236}">
                <a16:creationId xmlns:a16="http://schemas.microsoft.com/office/drawing/2014/main" id="{6136CABC-29F4-FD81-CF67-90A8741F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8" r="36934" b="73900"/>
          <a:stretch>
            <a:fillRect/>
          </a:stretch>
        </p:blipFill>
        <p:spPr bwMode="auto">
          <a:xfrm>
            <a:off x="6558772" y="3990952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9">
            <a:extLst>
              <a:ext uri="{FF2B5EF4-FFF2-40B4-BE49-F238E27FC236}">
                <a16:creationId xmlns:a16="http://schemas.microsoft.com/office/drawing/2014/main" id="{B8099292-BA12-BE79-C6E7-E0C8E713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2" t="52199" r="28485" b="36201"/>
          <a:stretch>
            <a:fillRect/>
          </a:stretch>
        </p:blipFill>
        <p:spPr bwMode="auto">
          <a:xfrm>
            <a:off x="5518445" y="1755588"/>
            <a:ext cx="660130" cy="47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11">
            <a:extLst>
              <a:ext uri="{FF2B5EF4-FFF2-40B4-BE49-F238E27FC236}">
                <a16:creationId xmlns:a16="http://schemas.microsoft.com/office/drawing/2014/main" id="{FD890179-8C93-DA5F-5CCA-AF1461CE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r:link="rId19" cstate="print">
            <a:clrChange>
              <a:clrFrom>
                <a:srgbClr val="FEF9E5"/>
              </a:clrFrom>
              <a:clrTo>
                <a:srgbClr val="FEF9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7" t="25700" r="4617" b="51811"/>
          <a:stretch>
            <a:fillRect/>
          </a:stretch>
        </p:blipFill>
        <p:spPr bwMode="auto">
          <a:xfrm>
            <a:off x="6779110" y="1702600"/>
            <a:ext cx="779623" cy="10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12">
            <a:extLst>
              <a:ext uri="{FF2B5EF4-FFF2-40B4-BE49-F238E27FC236}">
                <a16:creationId xmlns:a16="http://schemas.microsoft.com/office/drawing/2014/main" id="{B04CE13C-4DA4-8DFE-E8F2-DEB804BC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r:link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t="53281" r="62985" b="34546"/>
          <a:stretch>
            <a:fillRect/>
          </a:stretch>
        </p:blipFill>
        <p:spPr bwMode="auto">
          <a:xfrm rot="862922">
            <a:off x="5468313" y="3601519"/>
            <a:ext cx="660130" cy="48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14">
            <a:extLst>
              <a:ext uri="{FF2B5EF4-FFF2-40B4-BE49-F238E27FC236}">
                <a16:creationId xmlns:a16="http://schemas.microsoft.com/office/drawing/2014/main" id="{70CA6415-E893-EE23-014F-18EA04CB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1" t="69421" b="17889"/>
          <a:stretch>
            <a:fillRect/>
          </a:stretch>
        </p:blipFill>
        <p:spPr bwMode="auto">
          <a:xfrm rot="1534322">
            <a:off x="3316516" y="4561441"/>
            <a:ext cx="1277484" cy="5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7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XHash xmlns="1119c2e5-8fb9-4d5f-baf1-202c530f2c34" xsi:nil="true"/>
    <IntlLangReviewDate xmlns="1119c2e5-8fb9-4d5f-baf1-202c530f2c34" xsi:nil="true"/>
    <PrimaryImageGen xmlns="1119c2e5-8fb9-4d5f-baf1-202c530f2c34">false</PrimaryImageGen>
    <TPInstallLocation xmlns="1119c2e5-8fb9-4d5f-baf1-202c530f2c34" xsi:nil="true"/>
    <IntlLangReview xmlns="1119c2e5-8fb9-4d5f-baf1-202c530f2c34" xsi:nil="true"/>
    <LocPublishedDependentAssetsLookup xmlns="1119c2e5-8fb9-4d5f-baf1-202c530f2c34" xsi:nil="true"/>
    <Manager xmlns="1119c2e5-8fb9-4d5f-baf1-202c530f2c34" xsi:nil="true"/>
    <NumericId xmlns="1119c2e5-8fb9-4d5f-baf1-202c530f2c34" xsi:nil="true"/>
    <OOCacheId xmlns="1119c2e5-8fb9-4d5f-baf1-202c530f2c34" xsi:nil="true"/>
    <AverageRating xmlns="1119c2e5-8fb9-4d5f-baf1-202c530f2c34" xsi:nil="true"/>
    <CSXUpdate xmlns="1119c2e5-8fb9-4d5f-baf1-202c530f2c34">false</CSXUpdate>
    <APDescription xmlns="1119c2e5-8fb9-4d5f-baf1-202c530f2c34" xsi:nil="true"/>
    <FeatureTagsTaxHTField0 xmlns="1119c2e5-8fb9-4d5f-baf1-202c530f2c34">
      <Terms xmlns="http://schemas.microsoft.com/office/infopath/2007/PartnerControls"/>
    </FeatureTagsTaxHTField0>
    <IntlLangReviewer xmlns="1119c2e5-8fb9-4d5f-baf1-202c530f2c34" xsi:nil="true"/>
    <OpenTemplate xmlns="1119c2e5-8fb9-4d5f-baf1-202c530f2c34">true</OpenTemplate>
    <TaxCatchAll xmlns="1119c2e5-8fb9-4d5f-baf1-202c530f2c34"/>
    <ApprovalLog xmlns="1119c2e5-8fb9-4d5f-baf1-202c530f2c34" xsi:nil="true"/>
    <TPComponent xmlns="1119c2e5-8fb9-4d5f-baf1-202c530f2c34" xsi:nil="true"/>
    <EditorialTags xmlns="1119c2e5-8fb9-4d5f-baf1-202c530f2c34" xsi:nil="true"/>
    <LastModifiedDateTime xmlns="1119c2e5-8fb9-4d5f-baf1-202c530f2c34" xsi:nil="true"/>
    <LegacyData xmlns="1119c2e5-8fb9-4d5f-baf1-202c530f2c34" xsi:nil="true"/>
    <TPLaunchHelpLink xmlns="1119c2e5-8fb9-4d5f-baf1-202c530f2c34" xsi:nil="true"/>
    <LocComments xmlns="1119c2e5-8fb9-4d5f-baf1-202c530f2c34" xsi:nil="true"/>
    <LocProcessedForMarketsLookup xmlns="1119c2e5-8fb9-4d5f-baf1-202c530f2c34" xsi:nil="true"/>
    <Milestone xmlns="1119c2e5-8fb9-4d5f-baf1-202c530f2c34">Beta 1</Milestone>
    <BusinessGroup xmlns="1119c2e5-8fb9-4d5f-baf1-202c530f2c34" xsi:nil="true"/>
    <Providers xmlns="1119c2e5-8fb9-4d5f-baf1-202c530f2c34" xsi:nil="true"/>
    <RecommendationsModifier xmlns="1119c2e5-8fb9-4d5f-baf1-202c530f2c34" xsi:nil="true"/>
    <SourceTitle xmlns="1119c2e5-8fb9-4d5f-baf1-202c530f2c34" xsi:nil="true"/>
    <HandoffToMSDN xmlns="1119c2e5-8fb9-4d5f-baf1-202c530f2c34" xsi:nil="true"/>
    <LocOverallHandbackStatusLookup xmlns="1119c2e5-8fb9-4d5f-baf1-202c530f2c34" xsi:nil="true"/>
    <DirectSourceMarket xmlns="1119c2e5-8fb9-4d5f-baf1-202c530f2c34" xsi:nil="true"/>
    <APEditor xmlns="1119c2e5-8fb9-4d5f-baf1-202c530f2c34">
      <UserInfo>
        <DisplayName/>
        <AccountId xsi:nil="true"/>
        <AccountType/>
      </UserInfo>
    </APEditor>
    <LocNewPublishedVersionLookup xmlns="1119c2e5-8fb9-4d5f-baf1-202c530f2c34" xsi:nil="true"/>
    <SubmitterId xmlns="1119c2e5-8fb9-4d5f-baf1-202c530f2c34" xsi:nil="true"/>
    <TemplateStatus xmlns="1119c2e5-8fb9-4d5f-baf1-202c530f2c34">Complete</TemplateStatus>
    <UAProjectedTotalWords xmlns="1119c2e5-8fb9-4d5f-baf1-202c530f2c34" xsi:nil="true"/>
    <Provider xmlns="1119c2e5-8fb9-4d5f-baf1-202c530f2c34" xsi:nil="true"/>
    <CSXSubmissionDate xmlns="1119c2e5-8fb9-4d5f-baf1-202c530f2c34" xsi:nil="true"/>
    <BlockPublish xmlns="1119c2e5-8fb9-4d5f-baf1-202c530f2c34" xsi:nil="true"/>
    <BugNumber xmlns="1119c2e5-8fb9-4d5f-baf1-202c530f2c34" xsi:nil="true"/>
    <TPLaunchHelpLinkType xmlns="1119c2e5-8fb9-4d5f-baf1-202c530f2c34">Template</TPLaunchHelpLinkType>
    <PublishStatusLookup xmlns="1119c2e5-8fb9-4d5f-baf1-202c530f2c34">
      <Value>452420</Value>
      <Value>502678</Value>
    </PublishStatusLookup>
    <ScenarioTagsTaxHTField0 xmlns="1119c2e5-8fb9-4d5f-baf1-202c530f2c34">
      <Terms xmlns="http://schemas.microsoft.com/office/infopath/2007/PartnerControls"/>
    </ScenarioTagsTaxHTField0>
    <TimesCloned xmlns="1119c2e5-8fb9-4d5f-baf1-202c530f2c34" xsi:nil="true"/>
    <IsDeleted xmlns="1119c2e5-8fb9-4d5f-baf1-202c530f2c34">false</IsDeleted>
    <OriginAsset xmlns="1119c2e5-8fb9-4d5f-baf1-202c530f2c34" xsi:nil="true"/>
    <UALocComments xmlns="1119c2e5-8fb9-4d5f-baf1-202c530f2c34" xsi:nil="true"/>
    <UALocRecommendation xmlns="1119c2e5-8fb9-4d5f-baf1-202c530f2c34">Localize</UALocRecommendation>
    <DSATActionTaken xmlns="1119c2e5-8fb9-4d5f-baf1-202c530f2c34" xsi:nil="true"/>
    <MachineTranslated xmlns="1119c2e5-8fb9-4d5f-baf1-202c530f2c34">false</MachineTranslated>
    <OutputCachingOn xmlns="1119c2e5-8fb9-4d5f-baf1-202c530f2c34">false</OutputCachingOn>
    <ParentAssetId xmlns="1119c2e5-8fb9-4d5f-baf1-202c530f2c34" xsi:nil="true"/>
    <APAuthor xmlns="1119c2e5-8fb9-4d5f-baf1-202c530f2c34">
      <UserInfo>
        <DisplayName>System Account</DisplayName>
        <AccountId>1073741823</AccountId>
        <AccountType/>
      </UserInfo>
    </APAuthor>
    <ClipArtFilename xmlns="1119c2e5-8fb9-4d5f-baf1-202c530f2c34" xsi:nil="true"/>
    <LocOverallLocStatusLookup xmlns="1119c2e5-8fb9-4d5f-baf1-202c530f2c34" xsi:nil="true"/>
    <LocOverallPreviewStatusLookup xmlns="1119c2e5-8fb9-4d5f-baf1-202c530f2c34" xsi:nil="true"/>
    <IntlLocPriority xmlns="1119c2e5-8fb9-4d5f-baf1-202c530f2c34" xsi:nil="true"/>
    <ApprovalStatus xmlns="1119c2e5-8fb9-4d5f-baf1-202c530f2c34">InProgress</ApprovalStatus>
    <LocManualTestRequired xmlns="1119c2e5-8fb9-4d5f-baf1-202c530f2c34" xsi:nil="true"/>
    <TPNamespace xmlns="1119c2e5-8fb9-4d5f-baf1-202c530f2c34" xsi:nil="true"/>
    <TemplateTemplateType xmlns="1119c2e5-8fb9-4d5f-baf1-202c530f2c34">PowerPoint 12 Default</TemplateTemplateType>
    <UANotes xmlns="1119c2e5-8fb9-4d5f-baf1-202c530f2c34" xsi:nil="true"/>
    <ThumbnailAssetId xmlns="1119c2e5-8fb9-4d5f-baf1-202c530f2c34" xsi:nil="true"/>
    <AssetId xmlns="1119c2e5-8fb9-4d5f-baf1-202c530f2c34">TP102773771</AssetId>
    <AssetType xmlns="1119c2e5-8fb9-4d5f-baf1-202c530f2c34" xsi:nil="true"/>
    <TPClientViewer xmlns="1119c2e5-8fb9-4d5f-baf1-202c530f2c34" xsi:nil="true"/>
    <TPFriendlyName xmlns="1119c2e5-8fb9-4d5f-baf1-202c530f2c34" xsi:nil="true"/>
    <PlannedPubDate xmlns="1119c2e5-8fb9-4d5f-baf1-202c530f2c34" xsi:nil="true"/>
    <PolicheckWords xmlns="1119c2e5-8fb9-4d5f-baf1-202c530f2c34" xsi:nil="true"/>
    <TPCommandLine xmlns="1119c2e5-8fb9-4d5f-baf1-202c530f2c34" xsi:nil="true"/>
    <LocOverallPublishStatusLookup xmlns="1119c2e5-8fb9-4d5f-baf1-202c530f2c34" xsi:nil="true"/>
    <LocPublishedLinkedAssetsLookup xmlns="1119c2e5-8fb9-4d5f-baf1-202c530f2c34" xsi:nil="true"/>
    <CrawlForDependencies xmlns="1119c2e5-8fb9-4d5f-baf1-202c530f2c34">false</CrawlForDependencies>
    <InternalTagsTaxHTField0 xmlns="1119c2e5-8fb9-4d5f-baf1-202c530f2c34">
      <Terms xmlns="http://schemas.microsoft.com/office/infopath/2007/PartnerControls"/>
    </InternalTagsTaxHTField0>
    <MarketSpecific xmlns="1119c2e5-8fb9-4d5f-baf1-202c530f2c34" xsi:nil="true"/>
    <LastHandOff xmlns="1119c2e5-8fb9-4d5f-baf1-202c530f2c34" xsi:nil="true"/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VoteCount xmlns="1119c2e5-8fb9-4d5f-baf1-202c530f2c34" xsi:nil="true"/>
    <ContentItem xmlns="1119c2e5-8fb9-4d5f-baf1-202c530f2c34" xsi:nil="true"/>
    <Markets xmlns="1119c2e5-8fb9-4d5f-baf1-202c530f2c34"/>
    <OriginalSourceMarket xmlns="1119c2e5-8fb9-4d5f-baf1-202c530f2c34" xsi:nil="true"/>
    <PublishTargets xmlns="1119c2e5-8fb9-4d5f-baf1-202c530f2c34">OfficeOnline</PublishTargets>
    <ShowIn xmlns="1119c2e5-8fb9-4d5f-baf1-202c530f2c34">Show everywhere</ShowIn>
    <UACurrentWords xmlns="1119c2e5-8fb9-4d5f-baf1-202c530f2c34" xsi:nil="true"/>
    <TPApplication xmlns="1119c2e5-8fb9-4d5f-baf1-202c530f2c34" xsi:nil="true"/>
    <AssetExpire xmlns="1119c2e5-8fb9-4d5f-baf1-202c530f2c34">2100-01-01T00:00:00+00:00</AssetExpire>
    <CampaignTagsTaxHTField0 xmlns="1119c2e5-8fb9-4d5f-baf1-202c530f2c34">
      <Terms xmlns="http://schemas.microsoft.com/office/infopath/2007/PartnerControls"/>
    </CampaignTagsTaxHTField0>
    <LocLastLocAttemptVersionLookup xmlns="1119c2e5-8fb9-4d5f-baf1-202c530f2c34">134650</LocLastLocAttemptVersionLookup>
    <LocLastLocAttemptVersionTypeLookup xmlns="1119c2e5-8fb9-4d5f-baf1-202c530f2c34" xsi:nil="true"/>
    <AssetStart xmlns="1119c2e5-8fb9-4d5f-baf1-202c530f2c34">2011-11-08T08:02:55+00:00</AssetStart>
    <TPExecutable xmlns="1119c2e5-8fb9-4d5f-baf1-202c530f2c34" xsi:nil="true"/>
    <FriendlyTitle xmlns="1119c2e5-8fb9-4d5f-baf1-202c530f2c34" xsi:nil="true"/>
    <LocRecommendedHandoff xmlns="1119c2e5-8fb9-4d5f-baf1-202c530f2c34" xsi:nil="true"/>
    <TPAppVersion xmlns="1119c2e5-8fb9-4d5f-baf1-202c530f2c34" xsi:nil="true"/>
    <AcquiredFrom xmlns="1119c2e5-8fb9-4d5f-baf1-202c530f2c34">Internal MS</AcquiredFrom>
    <IsSearchable xmlns="1119c2e5-8fb9-4d5f-baf1-202c530f2c34">true</IsSearchable>
    <CSXSubmissionMarket xmlns="1119c2e5-8fb9-4d5f-baf1-202c530f2c34" xsi:nil="true"/>
    <Downloads xmlns="1119c2e5-8fb9-4d5f-baf1-202c530f2c34">0</Downloads>
    <EditorialStatus xmlns="1119c2e5-8fb9-4d5f-baf1-202c530f2c34">Complete</EditorialStatus>
    <ArtSampleDocs xmlns="1119c2e5-8fb9-4d5f-baf1-202c530f2c34" xsi:nil="true"/>
    <TrustLevel xmlns="1119c2e5-8fb9-4d5f-baf1-202c530f2c34">1 Microsoft Managed Content</TrustLevel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939EDA-EE09-4224-82B0-6C4936D0A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51E62B-5042-4C2F-84BF-087733CA8974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119c2e5-8fb9-4d5f-baf1-202c530f2c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3AD8B6-1E99-4A41-9173-AFB0988AB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サークル部員募集チラシ</Template>
  <TotalTime>1574</TotalTime>
  <Words>142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HG丸ｺﾞｼｯｸM-PRO</vt:lpstr>
      <vt:lpstr>HG創英角ｺﾞｼｯｸUB</vt:lpstr>
      <vt:lpstr>メイリオ</vt:lpstr>
      <vt:lpstr>Arial</vt:lpstr>
      <vt:lpstr>Calibri</vt:lpstr>
      <vt:lpstr>Century Gothic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ライフケア６</dc:creator>
  <cp:lastModifiedBy>ライフケア６</cp:lastModifiedBy>
  <cp:revision>24</cp:revision>
  <cp:lastPrinted>2024-12-02T03:24:52Z</cp:lastPrinted>
  <dcterms:created xsi:type="dcterms:W3CDTF">2024-04-26T00:59:51Z</dcterms:created>
  <dcterms:modified xsi:type="dcterms:W3CDTF">2024-12-02T03:27:08Z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</Properties>
</file>