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1263" cy="10693400"/>
  <p:notesSz cx="6888163" cy="100187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3" userDrawn="1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6AE"/>
    <a:srgbClr val="FECEF5"/>
    <a:srgbClr val="FED8F7"/>
    <a:srgbClr val="7C0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howGuides="1">
      <p:cViewPr varScale="1">
        <p:scale>
          <a:sx n="71" d="100"/>
          <a:sy n="71" d="100"/>
        </p:scale>
        <p:origin x="2892" y="84"/>
      </p:cViewPr>
      <p:guideLst>
        <p:guide orient="horz" pos="3323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5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2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45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37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37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52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78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78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71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97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83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92211-4E42-49E3-B075-3ECF1222EB6E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1F917-49AD-4EE1-9C85-6FDD3999A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02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file:///C:\Users\life\Downloads\640040.jpg" TargetMode="External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21" Type="http://schemas.openxmlformats.org/officeDocument/2006/relationships/image" Target="../media/image17.jpe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file:///C:\Users\life\Downloads\24834266.jpg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23" Type="http://schemas.openxmlformats.org/officeDocument/2006/relationships/image" Target="../media/image19.jpeg"/><Relationship Id="rId10" Type="http://schemas.openxmlformats.org/officeDocument/2006/relationships/image" Target="../media/image9.jpeg"/><Relationship Id="rId19" Type="http://schemas.openxmlformats.org/officeDocument/2006/relationships/image" Target="file:///C:\Users\life\Downloads\22696651.jp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1.jpeg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5D7A0178-EDE9-5558-04C6-95D8254429DD}"/>
              </a:ext>
            </a:extLst>
          </p:cNvPr>
          <p:cNvSpPr/>
          <p:nvPr/>
        </p:nvSpPr>
        <p:spPr>
          <a:xfrm>
            <a:off x="184441" y="7866980"/>
            <a:ext cx="7193967" cy="2040853"/>
          </a:xfrm>
          <a:prstGeom prst="roundRect">
            <a:avLst/>
          </a:prstGeom>
          <a:noFill/>
          <a:ln>
            <a:solidFill>
              <a:schemeClr val="accent1">
                <a:shade val="15000"/>
                <a:alpha val="3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rtl="0" eaLnBrk="1" fontAlgn="ctr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【</a:t>
            </a:r>
            <a:r>
              <a:rPr kumimoji="1" lang="ja-JP" altLang="ja-JP" sz="18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お問い合わせ先</a:t>
            </a:r>
            <a:r>
              <a:rPr kumimoji="1" lang="en-US" altLang="ja-JP" sz="18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】</a:t>
            </a:r>
            <a:endParaRPr lang="ja-JP" altLang="ja-JP" sz="18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6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老人保健施設ライフケアセンター名取</a:t>
            </a:r>
            <a:endParaRPr lang="ja-JP" altLang="ja-JP" sz="16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TEL</a:t>
            </a:r>
            <a:r>
              <a:rPr kumimoji="1" lang="en-US" altLang="ja-JP" sz="1800" b="1" i="0" u="none" strike="noStrike" kern="1200" baseline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kumimoji="1" lang="en-US" altLang="ja-JP" sz="2400" b="1" i="0" u="none" strike="noStrike" kern="1200" baseline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022-383-1020</a:t>
            </a:r>
            <a:endParaRPr lang="ja-JP" altLang="ja-JP" sz="24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600" b="0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kumimoji="1" lang="en-US" altLang="ja-JP" sz="1600" b="0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981-1224 </a:t>
            </a:r>
            <a:r>
              <a:rPr kumimoji="1" lang="ja-JP" altLang="ja-JP" sz="1600" b="0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名取市増田字柳田</a:t>
            </a:r>
            <a:r>
              <a:rPr kumimoji="1" lang="en-US" altLang="ja-JP" sz="1600" b="0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endParaRPr lang="ja-JP" altLang="ja-JP" sz="16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300" b="1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http://www.natorichuo-clinic.jp/lifecare/</a:t>
            </a:r>
            <a:endParaRPr lang="ja-JP" altLang="ja-JP" sz="13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108223" cy="1069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610C93-56C2-CD6F-2321-F99CC3C5135D}"/>
              </a:ext>
            </a:extLst>
          </p:cNvPr>
          <p:cNvSpPr/>
          <p:nvPr/>
        </p:nvSpPr>
        <p:spPr>
          <a:xfrm>
            <a:off x="1116335" y="810196"/>
            <a:ext cx="554461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796DDA5-5956-BE9A-265B-98F39AA22438}"/>
              </a:ext>
            </a:extLst>
          </p:cNvPr>
          <p:cNvSpPr/>
          <p:nvPr/>
        </p:nvSpPr>
        <p:spPr>
          <a:xfrm rot="16200000">
            <a:off x="2961594" y="-2853370"/>
            <a:ext cx="1746299" cy="7453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bg1"/>
                </a:solidFill>
              </a:rPr>
              <a:t>医療法人社団洞口会</a:t>
            </a:r>
            <a:endParaRPr lang="en-US" altLang="ja-JP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bg1"/>
                </a:solidFill>
              </a:rPr>
              <a:t>老人保健施設ライフケアセンター名取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71A51374-17E3-E658-9EFA-95A35AB54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4" t="47897" r="23121" b="50285"/>
          <a:stretch/>
        </p:blipFill>
        <p:spPr bwMode="auto">
          <a:xfrm flipV="1">
            <a:off x="0" y="10544722"/>
            <a:ext cx="7561263" cy="1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019F947B-5FF8-87DC-1CFE-93751026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76440" r="76642" b="14795"/>
          <a:stretch>
            <a:fillRect/>
          </a:stretch>
        </p:blipFill>
        <p:spPr bwMode="auto">
          <a:xfrm>
            <a:off x="6429490" y="9509251"/>
            <a:ext cx="1088723" cy="119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28" descr="QR コード自動的に生成された説明">
            <a:extLst>
              <a:ext uri="{FF2B5EF4-FFF2-40B4-BE49-F238E27FC236}">
                <a16:creationId xmlns:a16="http://schemas.microsoft.com/office/drawing/2014/main" id="{F0AE79C4-08DE-2B8C-8F2F-B5E0546EC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38" y="8455633"/>
            <a:ext cx="1330409" cy="1332799"/>
          </a:xfrm>
          <a:prstGeom prst="rect">
            <a:avLst/>
          </a:prstGeom>
          <a:solidFill>
            <a:srgbClr val="FF33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27" descr="QR コード自動的に生成された説明">
            <a:extLst>
              <a:ext uri="{FF2B5EF4-FFF2-40B4-BE49-F238E27FC236}">
                <a16:creationId xmlns:a16="http://schemas.microsoft.com/office/drawing/2014/main" id="{2ABC87E0-3BC1-B622-F89E-DBEBDCA8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71" y="8550065"/>
            <a:ext cx="1144249" cy="115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757F21F-090C-C090-0FBD-F9251D54DBD5}"/>
              </a:ext>
            </a:extLst>
          </p:cNvPr>
          <p:cNvSpPr/>
          <p:nvPr/>
        </p:nvSpPr>
        <p:spPr>
          <a:xfrm>
            <a:off x="3666784" y="8156000"/>
            <a:ext cx="1620244" cy="3796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23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施設ホームページ</a:t>
            </a:r>
          </a:p>
        </p:txBody>
      </p:sp>
      <p:pic>
        <p:nvPicPr>
          <p:cNvPr id="19" name="図 29" descr="テキスト自動的に生成された説明">
            <a:extLst>
              <a:ext uri="{FF2B5EF4-FFF2-40B4-BE49-F238E27FC236}">
                <a16:creationId xmlns:a16="http://schemas.microsoft.com/office/drawing/2014/main" id="{4B32D09E-78D4-63B2-0223-55A61007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13" y="8222361"/>
            <a:ext cx="113589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F1DC2B23-5641-0C41-AF49-84E6E7AC0445}"/>
              </a:ext>
            </a:extLst>
          </p:cNvPr>
          <p:cNvSpPr/>
          <p:nvPr/>
        </p:nvSpPr>
        <p:spPr>
          <a:xfrm rot="519569">
            <a:off x="6734660" y="8058769"/>
            <a:ext cx="421653" cy="1426873"/>
          </a:xfrm>
          <a:prstGeom prst="wedgeRoundRectCallout">
            <a:avLst>
              <a:gd name="adj1" fmla="val -117583"/>
              <a:gd name="adj2" fmla="val -23871"/>
              <a:gd name="adj3" fmla="val 16667"/>
            </a:avLst>
          </a:prstGeom>
          <a:noFill/>
          <a:ln>
            <a:solidFill>
              <a:srgbClr val="FFC000">
                <a:alpha val="6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随</a:t>
            </a:r>
            <a:endParaRPr kumimoji="1" lang="en-US" altLang="ja-JP" sz="1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endParaRPr kumimoji="1" lang="en-US" altLang="ja-JP" sz="1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更</a:t>
            </a:r>
            <a:endParaRPr kumimoji="1" lang="en-US" altLang="ja-JP" sz="1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</a:t>
            </a:r>
            <a:endParaRPr kumimoji="1" lang="en-US" altLang="ja-JP" sz="1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B48EC43B-02C7-8667-0DC4-8335AB39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t="61212" r="32085" b="8694"/>
          <a:stretch>
            <a:fillRect/>
          </a:stretch>
        </p:blipFill>
        <p:spPr bwMode="auto">
          <a:xfrm>
            <a:off x="184441" y="9883204"/>
            <a:ext cx="2094138" cy="6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8488D36-5094-996F-DFA5-85B65DA1B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0" t="45625" r="29477" b="37170"/>
          <a:stretch>
            <a:fillRect/>
          </a:stretch>
        </p:blipFill>
        <p:spPr bwMode="auto">
          <a:xfrm>
            <a:off x="4235345" y="9994060"/>
            <a:ext cx="800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63A09BA-964F-56FF-191B-86FF8147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2" t="55510" r="24490" b="32350"/>
          <a:stretch>
            <a:fillRect/>
          </a:stretch>
        </p:blipFill>
        <p:spPr bwMode="auto">
          <a:xfrm>
            <a:off x="2928764" y="10165721"/>
            <a:ext cx="275803" cy="21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77CB2ADA-B521-6C45-A650-04A231F7DC88}"/>
              </a:ext>
            </a:extLst>
          </p:cNvPr>
          <p:cNvSpPr/>
          <p:nvPr/>
        </p:nvSpPr>
        <p:spPr>
          <a:xfrm>
            <a:off x="441304" y="2000202"/>
            <a:ext cx="2487460" cy="36895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４月の行事食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8238D837-267B-AEAE-5FA6-7A8E0B274444}"/>
              </a:ext>
            </a:extLst>
          </p:cNvPr>
          <p:cNvSpPr/>
          <p:nvPr/>
        </p:nvSpPr>
        <p:spPr>
          <a:xfrm>
            <a:off x="3977641" y="5401978"/>
            <a:ext cx="2487460" cy="36895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栄養士メモ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B405D0F3-754E-E8A0-A0BC-47D60FE00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r="11456"/>
          <a:stretch>
            <a:fillRect/>
          </a:stretch>
        </p:blipFill>
        <p:spPr bwMode="auto">
          <a:xfrm>
            <a:off x="359260" y="2535939"/>
            <a:ext cx="2651548" cy="278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0316A2B2-233A-EF97-3B52-650DF0834CE5}"/>
              </a:ext>
            </a:extLst>
          </p:cNvPr>
          <p:cNvSpPr/>
          <p:nvPr/>
        </p:nvSpPr>
        <p:spPr>
          <a:xfrm>
            <a:off x="2987061" y="2676804"/>
            <a:ext cx="3745898" cy="25672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・たけのこ御飯</a:t>
            </a:r>
            <a:endParaRPr lang="en-US" altLang="ja-JP" sz="2400" dirty="0">
              <a:solidFill>
                <a:schemeClr val="tx1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・吹き寄せ</a:t>
            </a:r>
            <a:endParaRPr lang="en-US" altLang="ja-JP" sz="2400" dirty="0">
              <a:solidFill>
                <a:schemeClr val="tx1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・おからコロッケ</a:t>
            </a:r>
            <a:endParaRPr lang="en-US" altLang="ja-JP" sz="2400" dirty="0">
              <a:solidFill>
                <a:schemeClr val="tx1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・野菜サラダ</a:t>
            </a:r>
            <a:endParaRPr lang="en-US" altLang="ja-JP" sz="2400" dirty="0">
              <a:solidFill>
                <a:schemeClr val="tx1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・香の物</a:t>
            </a:r>
            <a:endParaRPr lang="en-US" altLang="ja-JP" sz="2400" dirty="0">
              <a:solidFill>
                <a:schemeClr val="tx1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・すまし汁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3E22DE97-0A38-1D40-2933-607E3E19D1D5}"/>
              </a:ext>
            </a:extLst>
          </p:cNvPr>
          <p:cNvSpPr/>
          <p:nvPr/>
        </p:nvSpPr>
        <p:spPr>
          <a:xfrm>
            <a:off x="2988247" y="2357993"/>
            <a:ext cx="3745898" cy="219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【</a:t>
            </a:r>
            <a:r>
              <a:rPr lang="ja-JP" altLang="en-US" sz="24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お花見御膳</a:t>
            </a:r>
            <a:r>
              <a:rPr lang="en-US" altLang="ja-JP" sz="24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】</a:t>
            </a:r>
            <a:endParaRPr lang="ja-JP" altLang="en-US" sz="2400" dirty="0">
              <a:solidFill>
                <a:schemeClr val="tx1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E657FB8-A0C0-7C80-B7BA-633A20D9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r="83986" b="62361"/>
          <a:stretch>
            <a:fillRect/>
          </a:stretch>
        </p:blipFill>
        <p:spPr bwMode="auto">
          <a:xfrm rot="1510324" flipH="1">
            <a:off x="6875696" y="5176979"/>
            <a:ext cx="286143" cy="66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952663C-8ED6-24BE-8C1A-B78EDBEC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 cstate="print">
            <a:clrChange>
              <a:clrFrom>
                <a:srgbClr val="FEFDF8"/>
              </a:clrFrom>
              <a:clrTo>
                <a:srgbClr val="FE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45302" r="72223" b="38034"/>
          <a:stretch>
            <a:fillRect/>
          </a:stretch>
        </p:blipFill>
        <p:spPr bwMode="auto">
          <a:xfrm>
            <a:off x="4710320" y="4210615"/>
            <a:ext cx="739793" cy="73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575F708-91A7-9C75-EDE1-3935A4BC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97" y="3547516"/>
            <a:ext cx="1155986" cy="1633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E386852F-755D-2302-1FEE-C123C59BC188}"/>
              </a:ext>
            </a:extLst>
          </p:cNvPr>
          <p:cNvSpPr/>
          <p:nvPr/>
        </p:nvSpPr>
        <p:spPr>
          <a:xfrm rot="454651">
            <a:off x="5626398" y="2362387"/>
            <a:ext cx="1844765" cy="835756"/>
          </a:xfrm>
          <a:prstGeom prst="wedgeEllipseCallout">
            <a:avLst>
              <a:gd name="adj1" fmla="val -10009"/>
              <a:gd name="adj2" fmla="val 97734"/>
            </a:avLst>
          </a:prstGeom>
          <a:solidFill>
            <a:srgbClr val="FEED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わたあめも</a:t>
            </a:r>
            <a:endParaRPr lang="en-US" altLang="ja-JP" sz="14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提供しました</a:t>
            </a:r>
            <a:endParaRPr kumimoji="1" lang="en-US" altLang="ja-JP" sz="14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049A94B-41A8-ED31-3841-9EB5A0F10046}"/>
              </a:ext>
            </a:extLst>
          </p:cNvPr>
          <p:cNvSpPr/>
          <p:nvPr/>
        </p:nvSpPr>
        <p:spPr>
          <a:xfrm>
            <a:off x="417002" y="5430910"/>
            <a:ext cx="2487460" cy="36895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お誕生日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084B9B9-94EE-8946-AED0-FAB68D85B140}"/>
              </a:ext>
            </a:extLst>
          </p:cNvPr>
          <p:cNvSpPr/>
          <p:nvPr/>
        </p:nvSpPr>
        <p:spPr>
          <a:xfrm>
            <a:off x="2176167" y="5645899"/>
            <a:ext cx="1753272" cy="1297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入所者様の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お誕生日を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お祝いしました♪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001CE3C-7034-1D71-0658-09362077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3" b="9430"/>
          <a:stretch>
            <a:fillRect/>
          </a:stretch>
        </p:blipFill>
        <p:spPr bwMode="auto">
          <a:xfrm>
            <a:off x="397437" y="5835228"/>
            <a:ext cx="1881142" cy="191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DD8B55F-7A9C-A68D-3426-7D67A396D63C}"/>
              </a:ext>
            </a:extLst>
          </p:cNvPr>
          <p:cNvSpPr/>
          <p:nvPr/>
        </p:nvSpPr>
        <p:spPr>
          <a:xfrm>
            <a:off x="3929438" y="5883149"/>
            <a:ext cx="3588775" cy="1820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たけのこ</a:t>
            </a:r>
            <a:endParaRPr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春が旬のたけのこは食物繊維が豊富でカロリーの低いヘルシーな食材です。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歯ごたえ・食べ応えがあり満腹感も得られます！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旬の食材は栄養価が高いので、皆さん是非日々の食事に取り入れましょう</a:t>
            </a:r>
          </a:p>
        </p:txBody>
      </p:sp>
      <p:pic>
        <p:nvPicPr>
          <p:cNvPr id="10" name="グラフィックス 9" descr="笑顔 (塗りつぶしなし) 単色塗りつぶし">
            <a:extLst>
              <a:ext uri="{FF2B5EF4-FFF2-40B4-BE49-F238E27FC236}">
                <a16:creationId xmlns:a16="http://schemas.microsoft.com/office/drawing/2014/main" id="{919DF0D1-5306-FF03-909A-FBBF3B628E5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91290" y="7434932"/>
            <a:ext cx="308392" cy="308392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5560ACD-7E07-5FC1-00BB-91815E6DDFF9}"/>
              </a:ext>
            </a:extLst>
          </p:cNvPr>
          <p:cNvSpPr/>
          <p:nvPr/>
        </p:nvSpPr>
        <p:spPr>
          <a:xfrm>
            <a:off x="3971384" y="5882797"/>
            <a:ext cx="3407023" cy="1932704"/>
          </a:xfrm>
          <a:prstGeom prst="roundRect">
            <a:avLst/>
          </a:prstGeom>
          <a:noFill/>
          <a:ln>
            <a:solidFill>
              <a:srgbClr val="FCE6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>
              <a:solidFill>
                <a:schemeClr val="tx1"/>
              </a:solidFill>
            </a:endParaRP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84DEA475-41FF-D0E2-19F0-88F46854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r:link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1" t="3564" r="22157" b="79323"/>
          <a:stretch>
            <a:fillRect/>
          </a:stretch>
        </p:blipFill>
        <p:spPr bwMode="auto">
          <a:xfrm>
            <a:off x="2278579" y="7002768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940B9280-9576-E9F4-52D9-D0178E8B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r:link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40404" r="85741" b="39394"/>
          <a:stretch>
            <a:fillRect/>
          </a:stretch>
        </p:blipFill>
        <p:spPr bwMode="auto">
          <a:xfrm>
            <a:off x="2745989" y="6793391"/>
            <a:ext cx="58816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E81C1D14-0DD6-B844-2EE5-67F499DB4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r:link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68628" b="75757"/>
          <a:stretch>
            <a:fillRect/>
          </a:stretch>
        </p:blipFill>
        <p:spPr bwMode="auto">
          <a:xfrm>
            <a:off x="3348583" y="6926841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3FE397E9-4C37-9ABC-52F2-DF1DC0FD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r:link="rId13" cstate="print">
            <a:clrChange>
              <a:clrFrom>
                <a:srgbClr val="FEFDF8"/>
              </a:clrFrom>
              <a:clrTo>
                <a:srgbClr val="FE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t="62198" r="75121" b="21216"/>
          <a:stretch>
            <a:fillRect/>
          </a:stretch>
        </p:blipFill>
        <p:spPr bwMode="auto">
          <a:xfrm>
            <a:off x="5474964" y="4692356"/>
            <a:ext cx="428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AD182EFF-B78C-0F78-05A6-88DC54FA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r:link="rId13" cstate="print">
            <a:clrChange>
              <a:clrFrom>
                <a:srgbClr val="FEFDF8"/>
              </a:clrFrom>
              <a:clrTo>
                <a:srgbClr val="FE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62198" r="58534" b="21216"/>
          <a:stretch>
            <a:fillRect/>
          </a:stretch>
        </p:blipFill>
        <p:spPr bwMode="auto">
          <a:xfrm>
            <a:off x="4982207" y="2048157"/>
            <a:ext cx="501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F2CD64E-E164-CCAC-B3EF-5C304827C80E}"/>
              </a:ext>
            </a:extLst>
          </p:cNvPr>
          <p:cNvSpPr/>
          <p:nvPr/>
        </p:nvSpPr>
        <p:spPr>
          <a:xfrm>
            <a:off x="5382233" y="69834"/>
            <a:ext cx="2180678" cy="36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令和６年４月号</a:t>
            </a:r>
          </a:p>
        </p:txBody>
      </p:sp>
    </p:spTree>
    <p:extLst>
      <p:ext uri="{BB962C8B-B14F-4D97-AF65-F5344CB8AC3E}">
        <p14:creationId xmlns:p14="http://schemas.microsoft.com/office/powerpoint/2010/main" val="116177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SXHash xmlns="1119c2e5-8fb9-4d5f-baf1-202c530f2c34" xsi:nil="true"/>
    <IntlLangReviewDate xmlns="1119c2e5-8fb9-4d5f-baf1-202c530f2c34" xsi:nil="true"/>
    <PrimaryImageGen xmlns="1119c2e5-8fb9-4d5f-baf1-202c530f2c34">false</PrimaryImageGen>
    <TPInstallLocation xmlns="1119c2e5-8fb9-4d5f-baf1-202c530f2c34" xsi:nil="true"/>
    <IntlLangReview xmlns="1119c2e5-8fb9-4d5f-baf1-202c530f2c34" xsi:nil="true"/>
    <LocPublishedDependentAssetsLookup xmlns="1119c2e5-8fb9-4d5f-baf1-202c530f2c34" xsi:nil="true"/>
    <Manager xmlns="1119c2e5-8fb9-4d5f-baf1-202c530f2c34" xsi:nil="true"/>
    <NumericId xmlns="1119c2e5-8fb9-4d5f-baf1-202c530f2c34" xsi:nil="true"/>
    <OOCacheId xmlns="1119c2e5-8fb9-4d5f-baf1-202c530f2c34" xsi:nil="true"/>
    <AverageRating xmlns="1119c2e5-8fb9-4d5f-baf1-202c530f2c34" xsi:nil="true"/>
    <CSXUpdate xmlns="1119c2e5-8fb9-4d5f-baf1-202c530f2c34">false</CSXUpdate>
    <APDescription xmlns="1119c2e5-8fb9-4d5f-baf1-202c530f2c34" xsi:nil="true"/>
    <FeatureTagsTaxHTField0 xmlns="1119c2e5-8fb9-4d5f-baf1-202c530f2c34">
      <Terms xmlns="http://schemas.microsoft.com/office/infopath/2007/PartnerControls"/>
    </FeatureTagsTaxHTField0>
    <IntlLangReviewer xmlns="1119c2e5-8fb9-4d5f-baf1-202c530f2c34" xsi:nil="true"/>
    <OpenTemplate xmlns="1119c2e5-8fb9-4d5f-baf1-202c530f2c34">true</OpenTemplate>
    <TaxCatchAll xmlns="1119c2e5-8fb9-4d5f-baf1-202c530f2c34"/>
    <ApprovalLog xmlns="1119c2e5-8fb9-4d5f-baf1-202c530f2c34" xsi:nil="true"/>
    <TPComponent xmlns="1119c2e5-8fb9-4d5f-baf1-202c530f2c34" xsi:nil="true"/>
    <EditorialTags xmlns="1119c2e5-8fb9-4d5f-baf1-202c530f2c34" xsi:nil="true"/>
    <LastModifiedDateTime xmlns="1119c2e5-8fb9-4d5f-baf1-202c530f2c34" xsi:nil="true"/>
    <LegacyData xmlns="1119c2e5-8fb9-4d5f-baf1-202c530f2c34" xsi:nil="true"/>
    <TPLaunchHelpLink xmlns="1119c2e5-8fb9-4d5f-baf1-202c530f2c34" xsi:nil="true"/>
    <LocComments xmlns="1119c2e5-8fb9-4d5f-baf1-202c530f2c34" xsi:nil="true"/>
    <LocProcessedForMarketsLookup xmlns="1119c2e5-8fb9-4d5f-baf1-202c530f2c34" xsi:nil="true"/>
    <Milestone xmlns="1119c2e5-8fb9-4d5f-baf1-202c530f2c34">Beta 1</Milestone>
    <BusinessGroup xmlns="1119c2e5-8fb9-4d5f-baf1-202c530f2c34" xsi:nil="true"/>
    <Providers xmlns="1119c2e5-8fb9-4d5f-baf1-202c530f2c34" xsi:nil="true"/>
    <RecommendationsModifier xmlns="1119c2e5-8fb9-4d5f-baf1-202c530f2c34" xsi:nil="true"/>
    <SourceTitle xmlns="1119c2e5-8fb9-4d5f-baf1-202c530f2c34" xsi:nil="true"/>
    <HandoffToMSDN xmlns="1119c2e5-8fb9-4d5f-baf1-202c530f2c34" xsi:nil="true"/>
    <LocOverallHandbackStatusLookup xmlns="1119c2e5-8fb9-4d5f-baf1-202c530f2c34" xsi:nil="true"/>
    <DirectSourceMarket xmlns="1119c2e5-8fb9-4d5f-baf1-202c530f2c34" xsi:nil="true"/>
    <APEditor xmlns="1119c2e5-8fb9-4d5f-baf1-202c530f2c34">
      <UserInfo>
        <DisplayName/>
        <AccountId xsi:nil="true"/>
        <AccountType/>
      </UserInfo>
    </APEditor>
    <LocNewPublishedVersionLookup xmlns="1119c2e5-8fb9-4d5f-baf1-202c530f2c34" xsi:nil="true"/>
    <SubmitterId xmlns="1119c2e5-8fb9-4d5f-baf1-202c530f2c34" xsi:nil="true"/>
    <TemplateStatus xmlns="1119c2e5-8fb9-4d5f-baf1-202c530f2c34">Complete</TemplateStatus>
    <UAProjectedTotalWords xmlns="1119c2e5-8fb9-4d5f-baf1-202c530f2c34" xsi:nil="true"/>
    <Provider xmlns="1119c2e5-8fb9-4d5f-baf1-202c530f2c34" xsi:nil="true"/>
    <CSXSubmissionDate xmlns="1119c2e5-8fb9-4d5f-baf1-202c530f2c34" xsi:nil="true"/>
    <BlockPublish xmlns="1119c2e5-8fb9-4d5f-baf1-202c530f2c34" xsi:nil="true"/>
    <BugNumber xmlns="1119c2e5-8fb9-4d5f-baf1-202c530f2c34" xsi:nil="true"/>
    <TPLaunchHelpLinkType xmlns="1119c2e5-8fb9-4d5f-baf1-202c530f2c34">Template</TPLaunchHelpLinkType>
    <PublishStatusLookup xmlns="1119c2e5-8fb9-4d5f-baf1-202c530f2c34">
      <Value>452420</Value>
      <Value>502678</Value>
    </PublishStatusLookup>
    <ScenarioTagsTaxHTField0 xmlns="1119c2e5-8fb9-4d5f-baf1-202c530f2c34">
      <Terms xmlns="http://schemas.microsoft.com/office/infopath/2007/PartnerControls"/>
    </ScenarioTagsTaxHTField0>
    <TimesCloned xmlns="1119c2e5-8fb9-4d5f-baf1-202c530f2c34" xsi:nil="true"/>
    <IsDeleted xmlns="1119c2e5-8fb9-4d5f-baf1-202c530f2c34">false</IsDeleted>
    <OriginAsset xmlns="1119c2e5-8fb9-4d5f-baf1-202c530f2c34" xsi:nil="true"/>
    <UALocComments xmlns="1119c2e5-8fb9-4d5f-baf1-202c530f2c34" xsi:nil="true"/>
    <UALocRecommendation xmlns="1119c2e5-8fb9-4d5f-baf1-202c530f2c34">Localize</UALocRecommendation>
    <DSATActionTaken xmlns="1119c2e5-8fb9-4d5f-baf1-202c530f2c34" xsi:nil="true"/>
    <MachineTranslated xmlns="1119c2e5-8fb9-4d5f-baf1-202c530f2c34">false</MachineTranslated>
    <OutputCachingOn xmlns="1119c2e5-8fb9-4d5f-baf1-202c530f2c34">false</OutputCachingOn>
    <ParentAssetId xmlns="1119c2e5-8fb9-4d5f-baf1-202c530f2c34" xsi:nil="true"/>
    <APAuthor xmlns="1119c2e5-8fb9-4d5f-baf1-202c530f2c34">
      <UserInfo>
        <DisplayName>System Account</DisplayName>
        <AccountId>1073741823</AccountId>
        <AccountType/>
      </UserInfo>
    </APAuthor>
    <ClipArtFilename xmlns="1119c2e5-8fb9-4d5f-baf1-202c530f2c34" xsi:nil="true"/>
    <LocOverallLocStatusLookup xmlns="1119c2e5-8fb9-4d5f-baf1-202c530f2c34" xsi:nil="true"/>
    <LocOverallPreviewStatusLookup xmlns="1119c2e5-8fb9-4d5f-baf1-202c530f2c34" xsi:nil="true"/>
    <IntlLocPriority xmlns="1119c2e5-8fb9-4d5f-baf1-202c530f2c34" xsi:nil="true"/>
    <ApprovalStatus xmlns="1119c2e5-8fb9-4d5f-baf1-202c530f2c34">InProgress</ApprovalStatus>
    <LocManualTestRequired xmlns="1119c2e5-8fb9-4d5f-baf1-202c530f2c34" xsi:nil="true"/>
    <TPNamespace xmlns="1119c2e5-8fb9-4d5f-baf1-202c530f2c34" xsi:nil="true"/>
    <TemplateTemplateType xmlns="1119c2e5-8fb9-4d5f-baf1-202c530f2c34">PowerPoint 12 Default</TemplateTemplateType>
    <UANotes xmlns="1119c2e5-8fb9-4d5f-baf1-202c530f2c34" xsi:nil="true"/>
    <ThumbnailAssetId xmlns="1119c2e5-8fb9-4d5f-baf1-202c530f2c34" xsi:nil="true"/>
    <AssetId xmlns="1119c2e5-8fb9-4d5f-baf1-202c530f2c34">TP102773771</AssetId>
    <AssetType xmlns="1119c2e5-8fb9-4d5f-baf1-202c530f2c34" xsi:nil="true"/>
    <TPClientViewer xmlns="1119c2e5-8fb9-4d5f-baf1-202c530f2c34" xsi:nil="true"/>
    <TPFriendlyName xmlns="1119c2e5-8fb9-4d5f-baf1-202c530f2c34" xsi:nil="true"/>
    <PlannedPubDate xmlns="1119c2e5-8fb9-4d5f-baf1-202c530f2c34" xsi:nil="true"/>
    <PolicheckWords xmlns="1119c2e5-8fb9-4d5f-baf1-202c530f2c34" xsi:nil="true"/>
    <TPCommandLine xmlns="1119c2e5-8fb9-4d5f-baf1-202c530f2c34" xsi:nil="true"/>
    <LocOverallPublishStatusLookup xmlns="1119c2e5-8fb9-4d5f-baf1-202c530f2c34" xsi:nil="true"/>
    <LocPublishedLinkedAssetsLookup xmlns="1119c2e5-8fb9-4d5f-baf1-202c530f2c34" xsi:nil="true"/>
    <CrawlForDependencies xmlns="1119c2e5-8fb9-4d5f-baf1-202c530f2c34">false</CrawlForDependencies>
    <InternalTagsTaxHTField0 xmlns="1119c2e5-8fb9-4d5f-baf1-202c530f2c34">
      <Terms xmlns="http://schemas.microsoft.com/office/infopath/2007/PartnerControls"/>
    </InternalTagsTaxHTField0>
    <MarketSpecific xmlns="1119c2e5-8fb9-4d5f-baf1-202c530f2c34" xsi:nil="true"/>
    <LastHandOff xmlns="1119c2e5-8fb9-4d5f-baf1-202c530f2c34" xsi:nil="true"/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VoteCount xmlns="1119c2e5-8fb9-4d5f-baf1-202c530f2c34" xsi:nil="true"/>
    <ContentItem xmlns="1119c2e5-8fb9-4d5f-baf1-202c530f2c34" xsi:nil="true"/>
    <Markets xmlns="1119c2e5-8fb9-4d5f-baf1-202c530f2c34"/>
    <OriginalSourceMarket xmlns="1119c2e5-8fb9-4d5f-baf1-202c530f2c34" xsi:nil="true"/>
    <PublishTargets xmlns="1119c2e5-8fb9-4d5f-baf1-202c530f2c34">OfficeOnline</PublishTargets>
    <ShowIn xmlns="1119c2e5-8fb9-4d5f-baf1-202c530f2c34">Show everywhere</ShowIn>
    <UACurrentWords xmlns="1119c2e5-8fb9-4d5f-baf1-202c530f2c34" xsi:nil="true"/>
    <TPApplication xmlns="1119c2e5-8fb9-4d5f-baf1-202c530f2c34" xsi:nil="true"/>
    <AssetExpire xmlns="1119c2e5-8fb9-4d5f-baf1-202c530f2c34">2100-01-01T00:00:00+00:00</AssetExpire>
    <CampaignTagsTaxHTField0 xmlns="1119c2e5-8fb9-4d5f-baf1-202c530f2c34">
      <Terms xmlns="http://schemas.microsoft.com/office/infopath/2007/PartnerControls"/>
    </CampaignTagsTaxHTField0>
    <LocLastLocAttemptVersionLookup xmlns="1119c2e5-8fb9-4d5f-baf1-202c530f2c34">134650</LocLastLocAttemptVersionLookup>
    <LocLastLocAttemptVersionTypeLookup xmlns="1119c2e5-8fb9-4d5f-baf1-202c530f2c34" xsi:nil="true"/>
    <AssetStart xmlns="1119c2e5-8fb9-4d5f-baf1-202c530f2c34">2011-11-08T08:02:55+00:00</AssetStart>
    <TPExecutable xmlns="1119c2e5-8fb9-4d5f-baf1-202c530f2c34" xsi:nil="true"/>
    <FriendlyTitle xmlns="1119c2e5-8fb9-4d5f-baf1-202c530f2c34" xsi:nil="true"/>
    <LocRecommendedHandoff xmlns="1119c2e5-8fb9-4d5f-baf1-202c530f2c34" xsi:nil="true"/>
    <TPAppVersion xmlns="1119c2e5-8fb9-4d5f-baf1-202c530f2c34" xsi:nil="true"/>
    <AcquiredFrom xmlns="1119c2e5-8fb9-4d5f-baf1-202c530f2c34">Internal MS</AcquiredFrom>
    <IsSearchable xmlns="1119c2e5-8fb9-4d5f-baf1-202c530f2c34">true</IsSearchable>
    <CSXSubmissionMarket xmlns="1119c2e5-8fb9-4d5f-baf1-202c530f2c34" xsi:nil="true"/>
    <Downloads xmlns="1119c2e5-8fb9-4d5f-baf1-202c530f2c34">0</Downloads>
    <EditorialStatus xmlns="1119c2e5-8fb9-4d5f-baf1-202c530f2c34">Complete</EditorialStatus>
    <ArtSampleDocs xmlns="1119c2e5-8fb9-4d5f-baf1-202c530f2c34" xsi:nil="true"/>
    <TrustLevel xmlns="1119c2e5-8fb9-4d5f-baf1-202c530f2c34">1 Microsoft Managed Content</TrustLevel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D93AD8B6-1E99-4A41-9173-AFB0988AB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939EDA-EE09-4224-82B0-6C4936D0A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1E62B-5042-4C2F-84BF-087733CA8974}">
  <ds:schemaRefs>
    <ds:schemaRef ds:uri="http://schemas.microsoft.com/office/2006/metadata/properties"/>
    <ds:schemaRef ds:uri="http://purl.org/dc/elements/1.1/"/>
    <ds:schemaRef ds:uri="1119c2e5-8fb9-4d5f-baf1-202c530f2c3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サークル部員募集チラシ</Template>
  <TotalTime>279</TotalTime>
  <Words>134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HGP創英角ｺﾞｼｯｸUB</vt:lpstr>
      <vt:lpstr>HGS創英角ｺﾞｼｯｸUB</vt:lpstr>
      <vt:lpstr>HG丸ｺﾞｼｯｸM-PRO</vt:lpstr>
      <vt:lpstr>HG行書体</vt:lpstr>
      <vt:lpstr>HG創英角ｺﾞｼｯｸUB</vt:lpstr>
      <vt:lpstr>メイリオ</vt:lpstr>
      <vt:lpstr>Arial</vt:lpstr>
      <vt:lpstr>Calibri</vt:lpstr>
      <vt:lpstr>Century Gothic</vt:lpstr>
      <vt:lpstr>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ライフケア６</dc:creator>
  <cp:lastModifiedBy>ライフケア６</cp:lastModifiedBy>
  <cp:revision>3</cp:revision>
  <cp:lastPrinted>2024-04-30T07:37:58Z</cp:lastPrinted>
  <dcterms:created xsi:type="dcterms:W3CDTF">2024-04-26T00:59:51Z</dcterms:created>
  <dcterms:modified xsi:type="dcterms:W3CDTF">2024-04-30T07:45:39Z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</Properties>
</file>